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7"/>
  </p:notesMasterIdLst>
  <p:sldIdLst>
    <p:sldId id="256" r:id="rId3"/>
    <p:sldId id="322" r:id="rId4"/>
    <p:sldId id="282" r:id="rId5"/>
    <p:sldId id="309" r:id="rId6"/>
    <p:sldId id="320" r:id="rId7"/>
    <p:sldId id="324" r:id="rId8"/>
    <p:sldId id="325" r:id="rId9"/>
    <p:sldId id="328" r:id="rId10"/>
    <p:sldId id="336" r:id="rId11"/>
    <p:sldId id="329" r:id="rId12"/>
    <p:sldId id="337" r:id="rId13"/>
    <p:sldId id="338" r:id="rId14"/>
    <p:sldId id="339" r:id="rId15"/>
    <p:sldId id="34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8A3E"/>
    <a:srgbClr val="5B9BD5"/>
    <a:srgbClr val="00FF00"/>
    <a:srgbClr val="ED7D31"/>
    <a:srgbClr val="B5CB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43" autoAdjust="0"/>
  </p:normalViewPr>
  <p:slideViewPr>
    <p:cSldViewPr snapToGrid="0">
      <p:cViewPr varScale="1">
        <p:scale>
          <a:sx n="83" d="100"/>
          <a:sy n="83" d="100"/>
        </p:scale>
        <p:origin x="65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請按這裡移動投影片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zh-TW" sz="2000" b="0" strike="noStrike" spc="-1">
                <a:latin typeface="Arial"/>
              </a:rPr>
              <a:t>請按這裡編輯備註格式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&lt;頁首&gt;</a:t>
            </a:r>
          </a:p>
        </p:txBody>
      </p:sp>
      <p:sp>
        <p:nvSpPr>
          <p:cNvPr id="84" name="PlaceHolder 4"/>
          <p:cNvSpPr>
            <a:spLocks noGrp="1"/>
          </p:cNvSpPr>
          <p:nvPr>
            <p:ph type="dt" idx="5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85" name="PlaceHolder 5"/>
          <p:cNvSpPr>
            <a:spLocks noGrp="1"/>
          </p:cNvSpPr>
          <p:nvPr>
            <p:ph type="ftr" idx="6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86" name="PlaceHolder 6"/>
          <p:cNvSpPr>
            <a:spLocks noGrp="1"/>
          </p:cNvSpPr>
          <p:nvPr>
            <p:ph type="sldNum" idx="7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78C98B5C-CE2B-44C0-8F0F-47463F182CA1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35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 dirty="0">
              <a:latin typeface="Arial"/>
            </a:endParaRPr>
          </a:p>
        </p:txBody>
      </p:sp>
      <p:sp>
        <p:nvSpPr>
          <p:cNvPr id="352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4441D0B-0982-4976-8E09-7C0BE40D6475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FABC968-5663-4AD4-BF61-8E7AD5DE012A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60622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FABC968-5663-4AD4-BF61-8E7AD5DE012A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66573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 dirty="0"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FABC968-5663-4AD4-BF61-8E7AD5DE012A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4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09476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1490079-A29B-4E45-8A24-5EFEACF0154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95E2002-4E30-453B-B746-962425E13497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ED94A81-E138-4034-B2F9-46C2B42EFB0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E34333C-B2B8-410A-B53F-403AF0E3005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5C8B86-A89A-4D80-9CFA-2124583E9E1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2DF664B-A5E0-4848-8790-8313A0F951D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0671FF2-EF4F-4B61-842F-16795DA856B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3ADDBAF-ABE9-4BF3-BD49-882254472E3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C3384D5-EACC-4349-A5BE-E20EB7D164C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7256552-CFB1-4676-B146-B858230CD31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BBBE549-D2FE-420B-8A59-1DB706345CE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AA3979D-BE88-42E7-B5CF-53569B0FF72C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503AC06-A7DC-44C4-BA91-B3810B001C5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4024B0FD-1F19-4A5C-A9E7-376783DD193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D7471660-5FEA-4231-87FF-F1773B64562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BBB29B8-1C78-4D12-B325-76CCDD7DF2B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B1CFE21-A6C5-40E2-9F7E-168383B88BD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8CC37AB-4505-49F8-8A5D-50018716088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D2F8AF0-3DA9-4F8C-8437-2018C7A2DF3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C42D2F82-FE60-4FD0-99B3-60BCE71C055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7364B02-7A2B-4650-B571-8C61A111D4C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8EF95F40-986B-4FB4-A6CB-3674D8B1151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4A1E17D-9056-4E96-911E-39F6C04069E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777A7684-1D56-48AF-8801-101B7648410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ctr">
              <a:lnSpc>
                <a:spcPct val="100000"/>
              </a:lnSpc>
              <a:buNone/>
              <a:defRPr lang="en-US" sz="1400" b="0" strike="noStrike" spc="-1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lnSpc>
                <a:spcPct val="100000"/>
              </a:lnSpc>
              <a:buNone/>
              <a:defRPr lang="en-US" sz="18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>
              <a:lnSpc>
                <a:spcPct val="100000"/>
              </a:lnSpc>
              <a:buNone/>
            </a:pPr>
            <a:fld id="{67873550-755A-42B5-ADD5-E460018B07B3}" type="slidenum">
              <a:rPr lang="en-US" sz="18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US" sz="18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請按這裡編輯題名文字格式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3200" b="0" strike="noStrike" spc="-1">
                <a:latin typeface="Arial"/>
              </a:rPr>
              <a:t>請按這裡編輯大綱文字格式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800" b="0" strike="noStrike" spc="-1">
                <a:latin typeface="Arial"/>
              </a:rPr>
              <a:t>第二個大綱層次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400" b="0" strike="noStrike" spc="-1">
                <a:latin typeface="Arial"/>
              </a:rPr>
              <a:t>第三個大綱層次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000" b="0" strike="noStrike" spc="-1">
                <a:latin typeface="Arial"/>
              </a:rPr>
              <a:t>第四個大綱層次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第五個大綱層次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第六個大綱層次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第七個大綱層次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"/>
          <p:cNvPicPr/>
          <p:nvPr/>
        </p:nvPicPr>
        <p:blipFill>
          <a:blip r:embed="rId15"/>
          <a:stretch/>
        </p:blipFill>
        <p:spPr>
          <a:xfrm>
            <a:off x="0" y="405720"/>
            <a:ext cx="866520" cy="480960"/>
          </a:xfrm>
          <a:prstGeom prst="rect">
            <a:avLst/>
          </a:prstGeom>
          <a:ln w="0">
            <a:noFill/>
          </a:ln>
        </p:spPr>
      </p:pic>
      <p:sp>
        <p:nvSpPr>
          <p:cNvPr id="42" name="PlaceHolder 1"/>
          <p:cNvSpPr>
            <a:spLocks noGrp="1"/>
          </p:cNvSpPr>
          <p:nvPr>
            <p:ph type="sldNum" idx="4"/>
          </p:nvPr>
        </p:nvSpPr>
        <p:spPr>
          <a:xfrm>
            <a:off x="11458440" y="6596280"/>
            <a:ext cx="50796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FFFFFF"/>
                </a:solidFill>
                <a:latin typeface="思源黑体 CN Regular"/>
                <a:ea typeface="思源黑体 CN Regular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7BC0D84-EE82-44FB-9BB1-A16DDA9D8E24}" type="slidenum">
              <a:rPr lang="en-US" sz="1200" b="0" strike="noStrike" spc="-1">
                <a:solidFill>
                  <a:srgbClr val="FFFFFF"/>
                </a:solidFill>
                <a:latin typeface="思源黑体 CN Regular"/>
                <a:ea typeface="思源黑体 CN Regular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請按這裡編輯題名文字格式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3200" b="0" strike="noStrike" spc="-1">
                <a:latin typeface="Arial"/>
              </a:rPr>
              <a:t>請按這裡編輯大綱文字格式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800" b="0" strike="noStrike" spc="-1">
                <a:latin typeface="Arial"/>
              </a:rPr>
              <a:t>第二個大綱層次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400" b="0" strike="noStrike" spc="-1">
                <a:latin typeface="Arial"/>
              </a:rPr>
              <a:t>第三個大綱層次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000" b="0" strike="noStrike" spc="-1">
                <a:latin typeface="Arial"/>
              </a:rPr>
              <a:t>第四個大綱層次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第五個大綱層次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第六個大綱層次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第七個大綱層次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9.wmf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文本框 8"/>
          <p:cNvSpPr/>
          <p:nvPr/>
        </p:nvSpPr>
        <p:spPr>
          <a:xfrm>
            <a:off x="1198681" y="4881460"/>
            <a:ext cx="3160882" cy="10142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0" strike="noStrike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Prepared by PE</a:t>
            </a:r>
            <a:r>
              <a:rPr lang="en-US" sz="2000" b="0" strike="noStrike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: </a:t>
            </a:r>
            <a:r>
              <a:rPr lang="en-US" sz="2000" b="0" strike="noStrike" spc="-1" dirty="0" err="1" smtClean="0">
                <a:solidFill>
                  <a:srgbClr val="FFFFFF"/>
                </a:solidFill>
                <a:latin typeface="+mj-lt"/>
                <a:ea typeface="思源黑体 CN Normal"/>
              </a:rPr>
              <a:t>Thuc</a:t>
            </a:r>
            <a:endParaRPr lang="en-US" sz="2000" b="0" strike="noStrike" spc="-1" dirty="0" smtClean="0">
              <a:solidFill>
                <a:srgbClr val="FFFFFF"/>
              </a:solidFill>
              <a:latin typeface="+mj-lt"/>
              <a:ea typeface="思源黑体 CN Normal"/>
            </a:endParaRPr>
          </a:p>
          <a:p>
            <a:pPr>
              <a:lnSpc>
                <a:spcPct val="150000"/>
              </a:lnSpc>
            </a:pPr>
            <a:r>
              <a:rPr lang="en-US" sz="2000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2023/03/07</a:t>
            </a:r>
            <a:endParaRPr lang="en-US" sz="2000" spc="-1" dirty="0">
              <a:latin typeface="+mj-lt"/>
            </a:endParaRPr>
          </a:p>
        </p:txBody>
      </p:sp>
      <p:sp>
        <p:nvSpPr>
          <p:cNvPr id="4" name="文本框 6"/>
          <p:cNvSpPr/>
          <p:nvPr/>
        </p:nvSpPr>
        <p:spPr>
          <a:xfrm>
            <a:off x="474453" y="2025399"/>
            <a:ext cx="8445190" cy="121631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altLang="zh-TW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BFX-AT100 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 Hang-up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altLang="zh-TW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 Report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768" y="390144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D1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8" name="標題 1"/>
          <p:cNvSpPr/>
          <p:nvPr/>
        </p:nvSpPr>
        <p:spPr>
          <a:xfrm>
            <a:off x="999086" y="408701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en-US" altLang="zh-TW" sz="3600" b="1" spc="-1" dirty="0">
                <a:solidFill>
                  <a:srgbClr val="002A4E"/>
                </a:solidFill>
                <a:latin typeface="+mj-lt"/>
                <a:ea typeface="微软雅黑"/>
              </a:rPr>
              <a:t>Establish the Team</a:t>
            </a:r>
          </a:p>
        </p:txBody>
      </p:sp>
      <p:sp>
        <p:nvSpPr>
          <p:cNvPr id="9" name="Rectangle 69">
            <a:extLst>
              <a:ext uri="{FF2B5EF4-FFF2-40B4-BE49-F238E27FC236}">
                <a16:creationId xmlns:a16="http://schemas.microsoft.com/office/drawing/2014/main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8751" y="2711736"/>
            <a:ext cx="4989689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PE: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Michael,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Thuc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ME: Cheng Lun,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Hugo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PM: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An Tran, Yuri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PD: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Wen Yong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</a:t>
            </a: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 </a:t>
            </a:r>
            <a:r>
              <a:rPr kumimoji="0" lang="en-US" altLang="zh-TW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Toney, Ken</a:t>
            </a:r>
            <a:r>
              <a:rPr kumimoji="0" lang="en-US" altLang="zh-TW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,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 </a:t>
            </a:r>
            <a:endParaRPr kumimoji="0" lang="en-US" altLang="zh-CN" b="1" dirty="0" smtClean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Mark, Jones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IE: Hai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Ly, Heng Ruan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651BC9-5EEB-416E-BF38-C62C0A6B36E9}"/>
              </a:ext>
            </a:extLst>
          </p:cNvPr>
          <p:cNvSpPr/>
          <p:nvPr/>
        </p:nvSpPr>
        <p:spPr>
          <a:xfrm>
            <a:off x="207267" y="3331752"/>
            <a:ext cx="550898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Foxconn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MFG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Director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 David Yin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 Manager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 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CB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Lin, Toney</a:t>
            </a:r>
            <a:endParaRPr lang="en-US" altLang="zh-CN" sz="2400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D54F5BC9-FB89-4912-8F53-DC0BBC183738}"/>
              </a:ext>
            </a:extLst>
          </p:cNvPr>
          <p:cNvSpPr/>
          <p:nvPr/>
        </p:nvSpPr>
        <p:spPr>
          <a:xfrm>
            <a:off x="5661572" y="2910267"/>
            <a:ext cx="627222" cy="3388589"/>
          </a:xfrm>
          <a:prstGeom prst="leftBrace">
            <a:avLst>
              <a:gd name="adj1" fmla="val 78174"/>
              <a:gd name="adj2" fmla="val 4538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2" name="流程圖: 換頁接點 9">
            <a:extLst>
              <a:ext uri="{FF2B5EF4-FFF2-40B4-BE49-F238E27FC236}">
                <a16:creationId xmlns:a16="http://schemas.microsoft.com/office/drawing/2014/main" id="{B6877EFC-1BAA-4D81-B06F-47BD29833480}"/>
              </a:ext>
            </a:extLst>
          </p:cNvPr>
          <p:cNvSpPr/>
          <p:nvPr/>
        </p:nvSpPr>
        <p:spPr>
          <a:xfrm>
            <a:off x="609045" y="1106478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流程圖: 換頁接點 9">
            <a:extLst>
              <a:ext uri="{FF2B5EF4-FFF2-40B4-BE49-F238E27FC236}">
                <a16:creationId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6288794" y="1106478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30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589593"/>
              </p:ext>
            </p:extLst>
          </p:nvPr>
        </p:nvGraphicFramePr>
        <p:xfrm>
          <a:off x="531797" y="1062367"/>
          <a:ext cx="11130012" cy="4084321"/>
        </p:xfrm>
        <a:graphic>
          <a:graphicData uri="http://schemas.openxmlformats.org/drawingml/2006/table">
            <a:tbl>
              <a:tblPr/>
              <a:tblGrid>
                <a:gridCol w="1587687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9542325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518110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( 5W2H)</a:t>
                      </a:r>
                      <a:endParaRPr kumimoji="0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42391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2023/03/01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404145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ALT customer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446233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SK networks warehouse, Anseong, Korea.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65263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ALT customer feedback that they found out 1pcs system hang-up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554891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600" b="0" i="0" u="none" strike="noStrike" kern="1200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U1-SoC material issue , P/N: 002.02753.005</a:t>
                      </a:r>
                      <a:endParaRPr kumimoji="0" lang="en-US" altLang="zh-TW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65263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System hang-up</a:t>
                      </a:r>
                      <a:endParaRPr kumimoji="0" 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819145"/>
                  </a:ext>
                </a:extLst>
              </a:tr>
              <a:tr h="4317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many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Total 1pcs as below table.</a:t>
                      </a:r>
                      <a:endParaRPr kumimoji="0" lang="en-US" altLang="zh-TW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0349573"/>
              </p:ext>
            </p:extLst>
          </p:nvPr>
        </p:nvGraphicFramePr>
        <p:xfrm>
          <a:off x="531797" y="5276586"/>
          <a:ext cx="11130011" cy="898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2176">
                  <a:extLst>
                    <a:ext uri="{9D8B030D-6E8A-4147-A177-3AD203B41FA5}">
                      <a16:colId xmlns:a16="http://schemas.microsoft.com/office/drawing/2014/main" val="3659056357"/>
                    </a:ext>
                  </a:extLst>
                </a:gridCol>
                <a:gridCol w="4103882">
                  <a:extLst>
                    <a:ext uri="{9D8B030D-6E8A-4147-A177-3AD203B41FA5}">
                      <a16:colId xmlns:a16="http://schemas.microsoft.com/office/drawing/2014/main" val="2316323134"/>
                    </a:ext>
                  </a:extLst>
                </a:gridCol>
                <a:gridCol w="3713018">
                  <a:extLst>
                    <a:ext uri="{9D8B030D-6E8A-4147-A177-3AD203B41FA5}">
                      <a16:colId xmlns:a16="http://schemas.microsoft.com/office/drawing/2014/main" val="3136455486"/>
                    </a:ext>
                  </a:extLst>
                </a:gridCol>
                <a:gridCol w="2600935">
                  <a:extLst>
                    <a:ext uri="{9D8B030D-6E8A-4147-A177-3AD203B41FA5}">
                      <a16:colId xmlns:a16="http://schemas.microsoft.com/office/drawing/2014/main" val="1422448962"/>
                    </a:ext>
                  </a:extLst>
                </a:gridCol>
              </a:tblGrid>
              <a:tr h="449284"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No</a:t>
                      </a:r>
                      <a:endParaRPr kumimoji="0" lang="en-US" sz="16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Description Issue</a:t>
                      </a:r>
                      <a:endParaRPr kumimoji="0" lang="en-US" sz="16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S/N</a:t>
                      </a:r>
                      <a:endParaRPr kumimoji="0" lang="en-US" sz="16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MAC</a:t>
                      </a:r>
                      <a:endParaRPr kumimoji="0" lang="en-US" sz="16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594621"/>
                  </a:ext>
                </a:extLst>
              </a:tr>
              <a:tr h="449284"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kumimoji="0" lang="en-US" sz="16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System hang-up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2149688001202099000013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D81265923DBB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87653929"/>
                  </a:ext>
                </a:extLst>
              </a:tr>
            </a:tbl>
          </a:graphicData>
        </a:graphic>
      </p:graphicFrame>
      <p:sp>
        <p:nvSpPr>
          <p:cNvPr id="8" name="標題 1"/>
          <p:cNvSpPr/>
          <p:nvPr/>
        </p:nvSpPr>
        <p:spPr>
          <a:xfrm>
            <a:off x="999086" y="408701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ea typeface="微软雅黑"/>
              </a:rPr>
              <a:t>Problems </a:t>
            </a:r>
            <a:r>
              <a:rPr lang="en-US" sz="3600" b="1" spc="-1" dirty="0" smtClean="0">
                <a:solidFill>
                  <a:srgbClr val="002A4E"/>
                </a:solidFill>
                <a:ea typeface="微软雅黑"/>
              </a:rPr>
              <a:t>description </a:t>
            </a:r>
            <a:endParaRPr lang="en-US" sz="3600" b="1" spc="-1" dirty="0">
              <a:solidFill>
                <a:srgbClr val="002A4E"/>
              </a:solidFill>
              <a:ea typeface="微软雅黑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D2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5011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標題 1"/>
          <p:cNvSpPr/>
          <p:nvPr/>
        </p:nvSpPr>
        <p:spPr>
          <a:xfrm>
            <a:off x="999086" y="408701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en-US" sz="3600" b="1" spc="-1" dirty="0">
                <a:solidFill>
                  <a:srgbClr val="002A4E"/>
                </a:solidFill>
                <a:ea typeface="微软雅黑"/>
              </a:rPr>
              <a:t>C</a:t>
            </a:r>
            <a:r>
              <a:rPr lang="en-US" altLang="zh-CN" sz="3600" b="1" spc="-1" dirty="0">
                <a:solidFill>
                  <a:srgbClr val="002A4E"/>
                </a:solidFill>
                <a:ea typeface="微软雅黑"/>
              </a:rPr>
              <a:t>ontainment</a:t>
            </a:r>
            <a:endParaRPr lang="en-US" altLang="zh-TW" sz="3600" b="1" spc="-1" dirty="0">
              <a:solidFill>
                <a:srgbClr val="002A4E"/>
              </a:solidFill>
              <a:ea typeface="微软雅黑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02189" y="1103435"/>
            <a:ext cx="108595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160"/>
              </a:lnSpc>
              <a:spcBef>
                <a:spcPts val="1200"/>
              </a:spcBef>
            </a:pP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Recheck production data record.</a:t>
            </a: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Recheck test log</a:t>
            </a:r>
            <a:endParaRPr 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507928"/>
              </p:ext>
            </p:extLst>
          </p:nvPr>
        </p:nvGraphicFramePr>
        <p:xfrm>
          <a:off x="440274" y="3719830"/>
          <a:ext cx="7138161" cy="2164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85719">
                  <a:extLst>
                    <a:ext uri="{9D8B030D-6E8A-4147-A177-3AD203B41FA5}">
                      <a16:colId xmlns:a16="http://schemas.microsoft.com/office/drawing/2014/main" val="1947974560"/>
                    </a:ext>
                  </a:extLst>
                </a:gridCol>
                <a:gridCol w="2845067">
                  <a:extLst>
                    <a:ext uri="{9D8B030D-6E8A-4147-A177-3AD203B41FA5}">
                      <a16:colId xmlns:a16="http://schemas.microsoft.com/office/drawing/2014/main" val="1753223029"/>
                    </a:ext>
                  </a:extLst>
                </a:gridCol>
                <a:gridCol w="3007375">
                  <a:extLst>
                    <a:ext uri="{9D8B030D-6E8A-4147-A177-3AD203B41FA5}">
                      <a16:colId xmlns:a16="http://schemas.microsoft.com/office/drawing/2014/main" val="1188088041"/>
                    </a:ext>
                  </a:extLst>
                </a:gridCol>
              </a:tblGrid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Station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 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7271846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kern="12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825004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762633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769672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268443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407221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RC2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826509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202189" y="6019518"/>
            <a:ext cx="98695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</a:rPr>
              <a:t>Summary:</a:t>
            </a:r>
          </a:p>
          <a:p>
            <a:r>
              <a:rPr lang="en-US" sz="1600" dirty="0" smtClean="0"/>
              <a:t>- Recheck production data record and test log </a:t>
            </a:r>
            <a:r>
              <a:rPr lang="en-US" sz="1600" dirty="0" smtClean="0">
                <a:sym typeface="Wingdings" panose="05000000000000000000" pitchFamily="2" charset="2"/>
              </a:rPr>
              <a:t> Did not find out any abnormal</a:t>
            </a:r>
            <a:r>
              <a:rPr lang="en-US" sz="1600" dirty="0" smtClean="0"/>
              <a:t>. </a:t>
            </a:r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D3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274" y="1454727"/>
            <a:ext cx="7138161" cy="186698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20887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32140" y="894255"/>
            <a:ext cx="1128683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1. Retest NG sample at OBA station</a:t>
            </a: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:</a:t>
            </a:r>
            <a:endParaRPr lang="en-US" sz="1600" b="1" dirty="0" smtClean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6" name="標題 1"/>
          <p:cNvSpPr/>
          <p:nvPr/>
        </p:nvSpPr>
        <p:spPr>
          <a:xfrm>
            <a:off x="949828" y="395100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Retest OBA function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4691" y="5767441"/>
            <a:ext cx="12067309" cy="50847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Retest at OBA station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NG board can’t boot up and no console log.</a:t>
            </a:r>
            <a:endParaRPr lang="en-US" sz="1600" dirty="0" smtClean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49828" y="4865763"/>
            <a:ext cx="3520736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NG board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042042" y="4865761"/>
            <a:ext cx="3520736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OK board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693" y="1561996"/>
            <a:ext cx="5421434" cy="31825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40" y="1561996"/>
            <a:ext cx="5448797" cy="318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15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332140" y="894254"/>
            <a:ext cx="1128683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2. Retest NG sample at FATP, the result as below: </a:t>
            </a:r>
          </a:p>
        </p:txBody>
      </p:sp>
      <p:sp>
        <p:nvSpPr>
          <p:cNvPr id="36" name="標題 1"/>
          <p:cNvSpPr/>
          <p:nvPr/>
        </p:nvSpPr>
        <p:spPr>
          <a:xfrm>
            <a:off x="949828" y="395100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Retest FATP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985" y="5456134"/>
            <a:ext cx="1128683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</a:p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</a:rPr>
              <a:t>- Retest NG sample at FATP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NG board can’t boot up.</a:t>
            </a:r>
            <a:endParaRPr lang="en-US" sz="1600" dirty="0" smtClean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7497693"/>
              </p:ext>
            </p:extLst>
          </p:nvPr>
        </p:nvGraphicFramePr>
        <p:xfrm>
          <a:off x="1094509" y="1776244"/>
          <a:ext cx="7026562" cy="33826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0459">
                  <a:extLst>
                    <a:ext uri="{9D8B030D-6E8A-4147-A177-3AD203B41FA5}">
                      <a16:colId xmlns:a16="http://schemas.microsoft.com/office/drawing/2014/main" val="4046324255"/>
                    </a:ext>
                  </a:extLst>
                </a:gridCol>
                <a:gridCol w="1970427">
                  <a:extLst>
                    <a:ext uri="{9D8B030D-6E8A-4147-A177-3AD203B41FA5}">
                      <a16:colId xmlns:a16="http://schemas.microsoft.com/office/drawing/2014/main" val="3744489292"/>
                    </a:ext>
                  </a:extLst>
                </a:gridCol>
                <a:gridCol w="2082838">
                  <a:extLst>
                    <a:ext uri="{9D8B030D-6E8A-4147-A177-3AD203B41FA5}">
                      <a16:colId xmlns:a16="http://schemas.microsoft.com/office/drawing/2014/main" val="1718469600"/>
                    </a:ext>
                  </a:extLst>
                </a:gridCol>
                <a:gridCol w="2082838">
                  <a:extLst>
                    <a:ext uri="{9D8B030D-6E8A-4147-A177-3AD203B41FA5}">
                      <a16:colId xmlns:a16="http://schemas.microsoft.com/office/drawing/2014/main" val="3764382659"/>
                    </a:ext>
                  </a:extLst>
                </a:gridCol>
              </a:tblGrid>
              <a:tr h="52407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Station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 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Remark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9534000"/>
                  </a:ext>
                </a:extLst>
              </a:tr>
              <a:tr h="47643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rowSpan="6">
                  <a:txBody>
                    <a:bodyPr/>
                    <a:lstStyle/>
                    <a:p>
                      <a:pPr algn="l"/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r>
                        <a:rPr lang="en-US" sz="1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board can’t boot up </a:t>
                      </a:r>
                      <a:r>
                        <a:rPr lang="en-US" sz="1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can’t retest FATP</a:t>
                      </a:r>
                      <a:endParaRPr lang="en-US" sz="14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4292507"/>
                  </a:ext>
                </a:extLst>
              </a:tr>
              <a:tr h="47643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3608804"/>
                  </a:ext>
                </a:extLst>
              </a:tr>
              <a:tr h="47643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13596561"/>
                  </a:ext>
                </a:extLst>
              </a:tr>
              <a:tr h="47643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8489944"/>
                  </a:ext>
                </a:extLst>
              </a:tr>
              <a:tr h="47643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2733517"/>
                  </a:ext>
                </a:extLst>
              </a:tr>
              <a:tr h="47643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RC2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70677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778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193181" y="871907"/>
            <a:ext cx="1218244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3. Check Visual inspection and take X-ray NG sample, result as below: </a:t>
            </a:r>
          </a:p>
        </p:txBody>
      </p:sp>
      <p:sp>
        <p:nvSpPr>
          <p:cNvPr id="36" name="標題 1"/>
          <p:cNvSpPr/>
          <p:nvPr/>
        </p:nvSpPr>
        <p:spPr>
          <a:xfrm>
            <a:off x="949828" y="395100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Visual Inspection and Take X-ray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2140" y="5547607"/>
            <a:ext cx="1128683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</a:p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</a:rPr>
              <a:t>-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Check visual inspection and take X-ray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Result: No abnormality</a:t>
            </a:r>
            <a:endParaRPr lang="en-US" sz="1600" dirty="0" smtClean="0"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063887"/>
              </p:ext>
            </p:extLst>
          </p:nvPr>
        </p:nvGraphicFramePr>
        <p:xfrm>
          <a:off x="949830" y="1763253"/>
          <a:ext cx="10271848" cy="15581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67962">
                  <a:extLst>
                    <a:ext uri="{9D8B030D-6E8A-4147-A177-3AD203B41FA5}">
                      <a16:colId xmlns:a16="http://schemas.microsoft.com/office/drawing/2014/main" val="3689969422"/>
                    </a:ext>
                  </a:extLst>
                </a:gridCol>
                <a:gridCol w="2567962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2567962">
                  <a:extLst>
                    <a:ext uri="{9D8B030D-6E8A-4147-A177-3AD203B41FA5}">
                      <a16:colId xmlns:a16="http://schemas.microsoft.com/office/drawing/2014/main" val="2527914501"/>
                    </a:ext>
                  </a:extLst>
                </a:gridCol>
                <a:gridCol w="2567962">
                  <a:extLst>
                    <a:ext uri="{9D8B030D-6E8A-4147-A177-3AD203B41FA5}">
                      <a16:colId xmlns:a16="http://schemas.microsoft.com/office/drawing/2014/main" val="4135129914"/>
                    </a:ext>
                  </a:extLst>
                </a:gridCol>
              </a:tblGrid>
              <a:tr h="3595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Item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Top side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Bot</a:t>
                      </a:r>
                      <a:r>
                        <a:rPr lang="en-US" sz="1600" baseline="0" dirty="0" smtClean="0"/>
                        <a:t>tom side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Result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119853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Visual inspection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 abnormality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796044"/>
              </p:ext>
            </p:extLst>
          </p:nvPr>
        </p:nvGraphicFramePr>
        <p:xfrm>
          <a:off x="949828" y="3682914"/>
          <a:ext cx="10271850" cy="15581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1975">
                  <a:extLst>
                    <a:ext uri="{9D8B030D-6E8A-4147-A177-3AD203B41FA5}">
                      <a16:colId xmlns:a16="http://schemas.microsoft.com/office/drawing/2014/main" val="3689969422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2527914501"/>
                    </a:ext>
                  </a:extLst>
                </a:gridCol>
                <a:gridCol w="2956647">
                  <a:extLst>
                    <a:ext uri="{9D8B030D-6E8A-4147-A177-3AD203B41FA5}">
                      <a16:colId xmlns:a16="http://schemas.microsoft.com/office/drawing/2014/main" val="3229317847"/>
                    </a:ext>
                  </a:extLst>
                </a:gridCol>
                <a:gridCol w="2179278">
                  <a:extLst>
                    <a:ext uri="{9D8B030D-6E8A-4147-A177-3AD203B41FA5}">
                      <a16:colId xmlns:a16="http://schemas.microsoft.com/office/drawing/2014/main" val="4135129914"/>
                    </a:ext>
                  </a:extLst>
                </a:gridCol>
              </a:tblGrid>
              <a:tr h="3595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Item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SoC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eMMC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RAM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Result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119853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X-ray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 abnormality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568" y="4167764"/>
            <a:ext cx="1532159" cy="9667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2864" y="4167764"/>
            <a:ext cx="1444336" cy="9667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785" y="4173800"/>
            <a:ext cx="1127780" cy="96072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2624" y="4167764"/>
            <a:ext cx="962406" cy="96676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7829" y="2164294"/>
            <a:ext cx="2172399" cy="111353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4402" y="2164294"/>
            <a:ext cx="2186379" cy="111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46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130732" y="817172"/>
            <a:ext cx="1202039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4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Measure impedance &amp; Voltage on board of NG sample and compare with OK sample, result as table below:</a:t>
            </a:r>
          </a:p>
        </p:txBody>
      </p:sp>
      <p:sp>
        <p:nvSpPr>
          <p:cNvPr id="36" name="標題 1"/>
          <p:cNvSpPr/>
          <p:nvPr/>
        </p:nvSpPr>
        <p:spPr>
          <a:xfrm>
            <a:off x="949828" y="395100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Impedance/VF Measurement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2140" y="5955507"/>
            <a:ext cx="11286836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Impedance/ voltage power measurement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Found impedance abnormal at R324 location (P1V8) </a:t>
            </a:r>
            <a:endParaRPr lang="en-US" sz="1600" dirty="0" smtClean="0"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9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667933"/>
              </p:ext>
            </p:extLst>
          </p:nvPr>
        </p:nvGraphicFramePr>
        <p:xfrm>
          <a:off x="662885" y="1401947"/>
          <a:ext cx="10956091" cy="4320361"/>
        </p:xfrm>
        <a:graphic>
          <a:graphicData uri="http://schemas.openxmlformats.org/drawingml/2006/table">
            <a:tbl>
              <a:tblPr/>
              <a:tblGrid>
                <a:gridCol w="769337">
                  <a:extLst>
                    <a:ext uri="{9D8B030D-6E8A-4147-A177-3AD203B41FA5}">
                      <a16:colId xmlns:a16="http://schemas.microsoft.com/office/drawing/2014/main" val="1974898735"/>
                    </a:ext>
                  </a:extLst>
                </a:gridCol>
                <a:gridCol w="1194405">
                  <a:extLst>
                    <a:ext uri="{9D8B030D-6E8A-4147-A177-3AD203B41FA5}">
                      <a16:colId xmlns:a16="http://schemas.microsoft.com/office/drawing/2014/main" val="3620211268"/>
                    </a:ext>
                  </a:extLst>
                </a:gridCol>
                <a:gridCol w="2424344">
                  <a:extLst>
                    <a:ext uri="{9D8B030D-6E8A-4147-A177-3AD203B41FA5}">
                      <a16:colId xmlns:a16="http://schemas.microsoft.com/office/drawing/2014/main" val="2415293620"/>
                    </a:ext>
                  </a:extLst>
                </a:gridCol>
                <a:gridCol w="1683658">
                  <a:extLst>
                    <a:ext uri="{9D8B030D-6E8A-4147-A177-3AD203B41FA5}">
                      <a16:colId xmlns:a16="http://schemas.microsoft.com/office/drawing/2014/main" val="1211255941"/>
                    </a:ext>
                  </a:extLst>
                </a:gridCol>
                <a:gridCol w="1640114">
                  <a:extLst>
                    <a:ext uri="{9D8B030D-6E8A-4147-A177-3AD203B41FA5}">
                      <a16:colId xmlns:a16="http://schemas.microsoft.com/office/drawing/2014/main" val="1858841136"/>
                    </a:ext>
                  </a:extLst>
                </a:gridCol>
                <a:gridCol w="1596571">
                  <a:extLst>
                    <a:ext uri="{9D8B030D-6E8A-4147-A177-3AD203B41FA5}">
                      <a16:colId xmlns:a16="http://schemas.microsoft.com/office/drawing/2014/main" val="1135273832"/>
                    </a:ext>
                  </a:extLst>
                </a:gridCol>
                <a:gridCol w="1647662">
                  <a:extLst>
                    <a:ext uri="{9D8B030D-6E8A-4147-A177-3AD203B41FA5}">
                      <a16:colId xmlns:a16="http://schemas.microsoft.com/office/drawing/2014/main" val="444302772"/>
                    </a:ext>
                  </a:extLst>
                </a:gridCol>
              </a:tblGrid>
              <a:tr h="496843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r>
                        <a:rPr lang="en-US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voltage power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measurement on board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662720"/>
                  </a:ext>
                </a:extLst>
              </a:tr>
              <a:tr h="39638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r>
                        <a:rPr lang="en-US" sz="13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sample 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629267"/>
                  </a:ext>
                </a:extLst>
              </a:tr>
              <a:tr h="346486"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r>
                        <a:rPr lang="en-US" sz="13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l-GR" sz="13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Ω</a:t>
                      </a:r>
                      <a:r>
                        <a:rPr lang="en-US" sz="13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Voltage</a:t>
                      </a:r>
                      <a:r>
                        <a:rPr lang="en-US" sz="13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power  (V)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Impedance</a:t>
                      </a:r>
                      <a:r>
                        <a:rPr lang="en-US" sz="13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l-GR" sz="13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r>
                        <a:rPr lang="en-US" sz="13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</a:t>
                      </a:r>
                      <a:r>
                        <a:rPr lang="en-US" sz="13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power (V)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868112"/>
                  </a:ext>
                </a:extLst>
              </a:tr>
              <a:tr h="3952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DC_5V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1.98M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2701585"/>
                  </a:ext>
                </a:extLst>
              </a:tr>
              <a:tr h="3545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P1V2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173.9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967136"/>
                  </a:ext>
                </a:extLst>
              </a:tr>
              <a:tr h="3952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P2V5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16.97K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17.74K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5668692"/>
                  </a:ext>
                </a:extLst>
              </a:tr>
              <a:tr h="3952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P3V3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3.09K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9597669"/>
                  </a:ext>
                </a:extLst>
              </a:tr>
              <a:tr h="3545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R607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eMMC_VDDF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3.09K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941663"/>
                  </a:ext>
                </a:extLst>
              </a:tr>
              <a:tr h="3952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366902"/>
                  </a:ext>
                </a:extLst>
              </a:tr>
              <a:tr h="3952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6815540"/>
                  </a:ext>
                </a:extLst>
              </a:tr>
              <a:tr h="3952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dirty="0" smtClean="0"/>
                        <a:t>P1V8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2.6K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8941414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2415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130732" y="817172"/>
            <a:ext cx="1202039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2813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noProof="0" dirty="0">
                <a:solidFill>
                  <a:srgbClr val="0000FF"/>
                </a:solidFill>
                <a:latin typeface="Arial"/>
                <a:cs typeface="Arial" panose="020B0604020202020204" pitchFamily="34" charset="0"/>
              </a:rPr>
              <a:t>5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. Use oscilloscope/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 multi meter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 to measure crystal signal at Y401 location:</a:t>
            </a:r>
          </a:p>
        </p:txBody>
      </p:sp>
      <p:sp>
        <p:nvSpPr>
          <p:cNvPr id="36" name="標題 1"/>
          <p:cNvSpPr/>
          <p:nvPr/>
        </p:nvSpPr>
        <p:spPr>
          <a:xfrm>
            <a:off x="949828" y="395100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 Crystal Signal Measurement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2140" y="5741395"/>
            <a:ext cx="11286836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marR="0" lvl="0" indent="-28575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Summary: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NG board hasn’t crystal signal at Y401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location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 and didn’t voltage supply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</a:rPr>
              <a:t>D4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362" y="1592343"/>
            <a:ext cx="2752868" cy="304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884" y="1592343"/>
            <a:ext cx="2752868" cy="304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0120" y="1592343"/>
            <a:ext cx="2752868" cy="304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8714" y="1592343"/>
            <a:ext cx="2752868" cy="304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337384" y="4780788"/>
            <a:ext cx="3520736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NG board</a:t>
            </a:r>
          </a:p>
          <a:p>
            <a:pPr algn="ctr"/>
            <a:r>
              <a:rPr lang="en-US" dirty="0" smtClean="0"/>
              <a:t>Frequency = 0 Hz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246862" y="4780788"/>
            <a:ext cx="3520736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OK board</a:t>
            </a:r>
          </a:p>
          <a:p>
            <a:pPr algn="ctr"/>
            <a:r>
              <a:rPr lang="en-US" dirty="0" smtClean="0"/>
              <a:t>Frequency=24.15MHz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30732" y="1506413"/>
            <a:ext cx="5844826" cy="4007790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241380" y="1489030"/>
            <a:ext cx="5844826" cy="4025173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00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標題 1"/>
          <p:cNvSpPr/>
          <p:nvPr/>
        </p:nvSpPr>
        <p:spPr>
          <a:xfrm>
            <a:off x="949828" y="395100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lvl="0"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Change Component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2140" y="828911"/>
            <a:ext cx="11286836" cy="169277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6. Change new component :</a:t>
            </a:r>
          </a:p>
          <a:p>
            <a:pPr lvl="0" defTabSz="912813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</a:rPr>
              <a:t>- Baking at 45 degree within 24 hours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Retest OBA: NG board can’t boot up</a:t>
            </a:r>
            <a:endParaRPr lang="en-US" sz="1600" dirty="0" smtClean="0">
              <a:latin typeface="+mj-lt"/>
              <a:cs typeface="Arial" panose="020B0604020202020204" pitchFamily="34" charset="0"/>
            </a:endParaRPr>
          </a:p>
          <a:p>
            <a:pPr lvl="0" defTabSz="912813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</a:rPr>
              <a:t>- Change new Y401 then measure voltage at Y401 location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Result: Fail (No voltage and crystal signal)</a:t>
            </a:r>
          </a:p>
          <a:p>
            <a:pPr lvl="0" defTabSz="912813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- Re-solder </a:t>
            </a:r>
            <a:r>
              <a:rPr lang="en-US" sz="1600" dirty="0" err="1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SoC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at 180 degree within 3 minutes  Result: No voltage at Y401 location.</a:t>
            </a:r>
          </a:p>
          <a:p>
            <a:pPr lvl="0" defTabSz="912813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- Re-solder </a:t>
            </a:r>
            <a:r>
              <a:rPr lang="en-US" sz="1600" dirty="0" err="1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SoC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at 410 degree within 25 second Result:  No voltage at Y401 location.</a:t>
            </a:r>
          </a:p>
          <a:p>
            <a:pPr defTabSz="912813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- </a:t>
            </a:r>
            <a:r>
              <a:rPr lang="en-US" sz="1600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Change new SoC and </a:t>
            </a:r>
            <a:r>
              <a:rPr lang="en-US" sz="1600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measure crystal signal</a:t>
            </a:r>
            <a:r>
              <a:rPr lang="en-US" sz="1600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600" dirty="0">
                <a:solidFill>
                  <a:srgbClr val="0000FF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Result: Pass </a:t>
            </a:r>
            <a:r>
              <a:rPr lang="en-US" sz="1600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(NG board boot up normally)</a:t>
            </a:r>
            <a:endParaRPr lang="en-US" sz="1600" dirty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97893" y="5361605"/>
            <a:ext cx="3520736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NG board after change new </a:t>
            </a:r>
            <a:r>
              <a:rPr lang="en-US" sz="1400" dirty="0" err="1" smtClean="0"/>
              <a:t>SoC</a:t>
            </a:r>
            <a:endParaRPr lang="en-US" sz="1400" dirty="0" smtClean="0"/>
          </a:p>
          <a:p>
            <a:pPr algn="ctr"/>
            <a:r>
              <a:rPr lang="en-US" sz="1400" dirty="0" smtClean="0"/>
              <a:t>Frequency = 24.04 MHz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332140" y="6101613"/>
            <a:ext cx="11286836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Summary: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After </a:t>
            </a:r>
            <a:r>
              <a:rPr lang="en-US" sz="1600" dirty="0">
                <a:cs typeface="Arial" panose="020B0604020202020204" pitchFamily="34" charset="0"/>
              </a:rPr>
              <a:t>Change new </a:t>
            </a:r>
            <a:r>
              <a:rPr lang="en-US" sz="1600" dirty="0" err="1">
                <a:cs typeface="Arial" panose="020B0604020202020204" pitchFamily="34" charset="0"/>
              </a:rPr>
              <a:t>SoC</a:t>
            </a:r>
            <a:r>
              <a:rPr lang="en-US" sz="1600" dirty="0">
                <a:cs typeface="Arial" panose="020B0604020202020204" pitchFamily="34" charset="0"/>
              </a:rPr>
              <a:t> and measure crystal signal</a:t>
            </a:r>
            <a:r>
              <a:rPr lang="en-US" sz="1600" dirty="0">
                <a:cs typeface="Arial" panose="020B0604020202020204" pitchFamily="34" charset="0"/>
                <a:sym typeface="Wingdings" panose="05000000000000000000" pitchFamily="2" charset="2"/>
              </a:rPr>
              <a:t> Result: Pass (NG board boot up normally</a:t>
            </a:r>
            <a:r>
              <a:rPr lang="en-US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  <a:endParaRPr lang="en-US" sz="1600" dirty="0"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4729" y="2725587"/>
            <a:ext cx="3588325" cy="25345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935" y="2745479"/>
            <a:ext cx="3562350" cy="253454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91491" y="2684022"/>
            <a:ext cx="7869382" cy="3255251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58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標題 1"/>
          <p:cNvSpPr/>
          <p:nvPr/>
        </p:nvSpPr>
        <p:spPr>
          <a:xfrm>
            <a:off x="949828" y="395100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Retest FATP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</a:rPr>
              <a:t>D4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0285" y="850165"/>
            <a:ext cx="1128683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2813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rgbClr val="0000FF"/>
                </a:solidFill>
                <a:latin typeface="Arial"/>
                <a:cs typeface="Arial" panose="020B0604020202020204" pitchFamily="34" charset="0"/>
              </a:rPr>
              <a:t>7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. Retest FATP:</a:t>
            </a:r>
          </a:p>
          <a:p>
            <a:pPr marL="0" marR="0" lvl="0" indent="0" algn="l" defTabSz="912813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>
                <a:latin typeface="Arial"/>
                <a:cs typeface="Arial" panose="020B0604020202020204" pitchFamily="34" charset="0"/>
              </a:rPr>
              <a:t>- Burning 2hours/50 degree in burning chamber after retest FATP and test OBA function 5 times :</a:t>
            </a:r>
            <a:endParaRPr kumimoji="0" lang="en-US" sz="16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0285" y="5816047"/>
            <a:ext cx="11286836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marR="0" lvl="0" indent="-28575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Summary: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Retest FATP and OBA function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Wingdings" panose="05000000000000000000" pitchFamily="2" charset="2"/>
              </a:rPr>
              <a:t> Pass normally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251845"/>
              </p:ext>
            </p:extLst>
          </p:nvPr>
        </p:nvGraphicFramePr>
        <p:xfrm>
          <a:off x="420285" y="1944765"/>
          <a:ext cx="5337069" cy="3182377"/>
        </p:xfrm>
        <a:graphic>
          <a:graphicData uri="http://schemas.openxmlformats.org/drawingml/2006/table">
            <a:tbl>
              <a:tblPr/>
              <a:tblGrid>
                <a:gridCol w="563059">
                  <a:extLst>
                    <a:ext uri="{9D8B030D-6E8A-4147-A177-3AD203B41FA5}">
                      <a16:colId xmlns:a16="http://schemas.microsoft.com/office/drawing/2014/main" val="3194228873"/>
                    </a:ext>
                  </a:extLst>
                </a:gridCol>
                <a:gridCol w="1506118">
                  <a:extLst>
                    <a:ext uri="{9D8B030D-6E8A-4147-A177-3AD203B41FA5}">
                      <a16:colId xmlns:a16="http://schemas.microsoft.com/office/drawing/2014/main" val="2529288015"/>
                    </a:ext>
                  </a:extLst>
                </a:gridCol>
                <a:gridCol w="1563783">
                  <a:extLst>
                    <a:ext uri="{9D8B030D-6E8A-4147-A177-3AD203B41FA5}">
                      <a16:colId xmlns:a16="http://schemas.microsoft.com/office/drawing/2014/main" val="497099909"/>
                    </a:ext>
                  </a:extLst>
                </a:gridCol>
                <a:gridCol w="1704109">
                  <a:extLst>
                    <a:ext uri="{9D8B030D-6E8A-4147-A177-3AD203B41FA5}">
                      <a16:colId xmlns:a16="http://schemas.microsoft.com/office/drawing/2014/main" val="2635677840"/>
                    </a:ext>
                  </a:extLst>
                </a:gridCol>
              </a:tblGrid>
              <a:tr h="6961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station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 test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0051502"/>
                  </a:ext>
                </a:extLst>
              </a:tr>
              <a:tr h="4972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8960968"/>
                  </a:ext>
                </a:extLst>
              </a:tr>
              <a:tr h="4972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1041952"/>
                  </a:ext>
                </a:extLst>
              </a:tr>
              <a:tr h="4972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2767450"/>
                  </a:ext>
                </a:extLst>
              </a:tr>
              <a:tr h="4972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7654458"/>
                  </a:ext>
                </a:extLst>
              </a:tr>
              <a:tr h="4972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9917445"/>
                  </a:ext>
                </a:extLst>
              </a:tr>
            </a:tbl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4412671"/>
              </p:ext>
            </p:extLst>
          </p:nvPr>
        </p:nvGraphicFramePr>
        <p:xfrm>
          <a:off x="2790947" y="2782522"/>
          <a:ext cx="914400" cy="325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" name="Document" showAsIcon="1" r:id="rId3" imgW="914400" imgH="771480" progId="Word.Document.8">
                  <p:embed/>
                </p:oleObj>
              </mc:Choice>
              <mc:Fallback>
                <p:oleObj name="Document" showAsIcon="1" r:id="rId3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90947" y="2782522"/>
                        <a:ext cx="914400" cy="3250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5231324"/>
              </p:ext>
            </p:extLst>
          </p:nvPr>
        </p:nvGraphicFramePr>
        <p:xfrm>
          <a:off x="2780952" y="3234506"/>
          <a:ext cx="914400" cy="345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" name="Document" showAsIcon="1" r:id="rId5" imgW="914400" imgH="771480" progId="Word.Document.8">
                  <p:embed/>
                </p:oleObj>
              </mc:Choice>
              <mc:Fallback>
                <p:oleObj name="Document" showAsIcon="1" r:id="rId5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80952" y="3234506"/>
                        <a:ext cx="914400" cy="3454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6838759"/>
              </p:ext>
            </p:extLst>
          </p:nvPr>
        </p:nvGraphicFramePr>
        <p:xfrm>
          <a:off x="2790947" y="3748851"/>
          <a:ext cx="914400" cy="3228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" name="Document" showAsIcon="1" r:id="rId7" imgW="914400" imgH="771480" progId="Word.Document.8">
                  <p:embed/>
                </p:oleObj>
              </mc:Choice>
              <mc:Fallback>
                <p:oleObj name="Document" showAsIcon="1" r:id="rId7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790947" y="3748851"/>
                        <a:ext cx="914400" cy="3228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3154300"/>
              </p:ext>
            </p:extLst>
          </p:nvPr>
        </p:nvGraphicFramePr>
        <p:xfrm>
          <a:off x="6043713" y="1944765"/>
          <a:ext cx="5380151" cy="1200329"/>
        </p:xfrm>
        <a:graphic>
          <a:graphicData uri="http://schemas.openxmlformats.org/drawingml/2006/table">
            <a:tbl>
              <a:tblPr/>
              <a:tblGrid>
                <a:gridCol w="1015409">
                  <a:extLst>
                    <a:ext uri="{9D8B030D-6E8A-4147-A177-3AD203B41FA5}">
                      <a16:colId xmlns:a16="http://schemas.microsoft.com/office/drawing/2014/main" val="1269950509"/>
                    </a:ext>
                  </a:extLst>
                </a:gridCol>
                <a:gridCol w="727457">
                  <a:extLst>
                    <a:ext uri="{9D8B030D-6E8A-4147-A177-3AD203B41FA5}">
                      <a16:colId xmlns:a16="http://schemas.microsoft.com/office/drawing/2014/main" val="183547866"/>
                    </a:ext>
                  </a:extLst>
                </a:gridCol>
                <a:gridCol w="727457">
                  <a:extLst>
                    <a:ext uri="{9D8B030D-6E8A-4147-A177-3AD203B41FA5}">
                      <a16:colId xmlns:a16="http://schemas.microsoft.com/office/drawing/2014/main" val="565709018"/>
                    </a:ext>
                  </a:extLst>
                </a:gridCol>
                <a:gridCol w="727457">
                  <a:extLst>
                    <a:ext uri="{9D8B030D-6E8A-4147-A177-3AD203B41FA5}">
                      <a16:colId xmlns:a16="http://schemas.microsoft.com/office/drawing/2014/main" val="178163834"/>
                    </a:ext>
                  </a:extLst>
                </a:gridCol>
                <a:gridCol w="727457">
                  <a:extLst>
                    <a:ext uri="{9D8B030D-6E8A-4147-A177-3AD203B41FA5}">
                      <a16:colId xmlns:a16="http://schemas.microsoft.com/office/drawing/2014/main" val="2233767458"/>
                    </a:ext>
                  </a:extLst>
                </a:gridCol>
                <a:gridCol w="727457">
                  <a:extLst>
                    <a:ext uri="{9D8B030D-6E8A-4147-A177-3AD203B41FA5}">
                      <a16:colId xmlns:a16="http://schemas.microsoft.com/office/drawing/2014/main" val="1549185949"/>
                    </a:ext>
                  </a:extLst>
                </a:gridCol>
                <a:gridCol w="727457">
                  <a:extLst>
                    <a:ext uri="{9D8B030D-6E8A-4147-A177-3AD203B41FA5}">
                      <a16:colId xmlns:a16="http://schemas.microsoft.com/office/drawing/2014/main" val="1717737682"/>
                    </a:ext>
                  </a:extLst>
                </a:gridCol>
              </a:tblGrid>
              <a:tr h="7015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Items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334274"/>
                  </a:ext>
                </a:extLst>
              </a:tr>
              <a:tr h="4987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OBA function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5347812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32714" y="3234507"/>
            <a:ext cx="5391150" cy="189263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879574" y="5213889"/>
            <a:ext cx="3255819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Watch video 4K on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Youtube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01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332140" y="932469"/>
            <a:ext cx="11286836" cy="41601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R="0" lvl="0" algn="l" defTabSz="912813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1600" b="1" dirty="0" smtClean="0">
                <a:solidFill>
                  <a:srgbClr val="0000FF"/>
                </a:solidFill>
                <a:latin typeface="Arial"/>
                <a:cs typeface="Arial" panose="020B0604020202020204" pitchFamily="34" charset="0"/>
              </a:rPr>
              <a:t>8. Measure impedance and voltage diode on pin of component focus on crystal block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: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cs typeface="Arial" panose="020B0604020202020204" pitchFamily="34" charset="0"/>
            </a:endParaRPr>
          </a:p>
        </p:txBody>
      </p:sp>
      <p:sp>
        <p:nvSpPr>
          <p:cNvPr id="36" name="標題 1"/>
          <p:cNvSpPr/>
          <p:nvPr/>
        </p:nvSpPr>
        <p:spPr>
          <a:xfrm>
            <a:off x="949828" y="395100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 Impedance Measurement NG SoC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</a:rPr>
              <a:t>D4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909124"/>
              </p:ext>
            </p:extLst>
          </p:nvPr>
        </p:nvGraphicFramePr>
        <p:xfrm>
          <a:off x="761998" y="1623688"/>
          <a:ext cx="9746305" cy="3725916"/>
        </p:xfrm>
        <a:graphic>
          <a:graphicData uri="http://schemas.openxmlformats.org/drawingml/2006/table">
            <a:tbl>
              <a:tblPr/>
              <a:tblGrid>
                <a:gridCol w="757379">
                  <a:extLst>
                    <a:ext uri="{9D8B030D-6E8A-4147-A177-3AD203B41FA5}">
                      <a16:colId xmlns:a16="http://schemas.microsoft.com/office/drawing/2014/main" val="1258898747"/>
                    </a:ext>
                  </a:extLst>
                </a:gridCol>
                <a:gridCol w="1160995">
                  <a:extLst>
                    <a:ext uri="{9D8B030D-6E8A-4147-A177-3AD203B41FA5}">
                      <a16:colId xmlns:a16="http://schemas.microsoft.com/office/drawing/2014/main" val="3751452383"/>
                    </a:ext>
                  </a:extLst>
                </a:gridCol>
                <a:gridCol w="1604905">
                  <a:extLst>
                    <a:ext uri="{9D8B030D-6E8A-4147-A177-3AD203B41FA5}">
                      <a16:colId xmlns:a16="http://schemas.microsoft.com/office/drawing/2014/main" val="92168762"/>
                    </a:ext>
                  </a:extLst>
                </a:gridCol>
                <a:gridCol w="1352287">
                  <a:extLst>
                    <a:ext uri="{9D8B030D-6E8A-4147-A177-3AD203B41FA5}">
                      <a16:colId xmlns:a16="http://schemas.microsoft.com/office/drawing/2014/main" val="3656179485"/>
                    </a:ext>
                  </a:extLst>
                </a:gridCol>
                <a:gridCol w="1568543">
                  <a:extLst>
                    <a:ext uri="{9D8B030D-6E8A-4147-A177-3AD203B41FA5}">
                      <a16:colId xmlns:a16="http://schemas.microsoft.com/office/drawing/2014/main" val="312634052"/>
                    </a:ext>
                  </a:extLst>
                </a:gridCol>
                <a:gridCol w="1651098">
                  <a:extLst>
                    <a:ext uri="{9D8B030D-6E8A-4147-A177-3AD203B41FA5}">
                      <a16:colId xmlns:a16="http://schemas.microsoft.com/office/drawing/2014/main" val="816900320"/>
                    </a:ext>
                  </a:extLst>
                </a:gridCol>
                <a:gridCol w="1651098">
                  <a:extLst>
                    <a:ext uri="{9D8B030D-6E8A-4147-A177-3AD203B41FA5}">
                      <a16:colId xmlns:a16="http://schemas.microsoft.com/office/drawing/2014/main" val="1922801354"/>
                    </a:ext>
                  </a:extLst>
                </a:gridCol>
              </a:tblGrid>
              <a:tr h="31049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934773"/>
                  </a:ext>
                </a:extLst>
              </a:tr>
              <a:tr h="6209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b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 Ohm 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diode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 VF 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b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 Ohm 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diode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 VF 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9316261"/>
                  </a:ext>
                </a:extLst>
              </a:tr>
              <a:tr h="3104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SYS_OSCIN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11.64M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11.65M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830354"/>
                  </a:ext>
                </a:extLst>
              </a:tr>
              <a:tr h="3104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SYS_OSOUT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11.39M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11.41M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46709"/>
                  </a:ext>
                </a:extLst>
              </a:tr>
              <a:tr h="3104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AVDD18_AO_3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0.85M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2329917"/>
                  </a:ext>
                </a:extLst>
              </a:tr>
              <a:tr h="3104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SARADC_CH1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5.41M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4765433"/>
                  </a:ext>
                </a:extLst>
              </a:tr>
              <a:tr h="3104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1.77K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7879370"/>
                  </a:ext>
                </a:extLst>
              </a:tr>
              <a:tr h="3104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5134486"/>
                  </a:ext>
                </a:extLst>
              </a:tr>
              <a:tr h="3104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VDDIO_AO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2386362"/>
                  </a:ext>
                </a:extLst>
              </a:tr>
              <a:tr h="3104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TEST_N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3.04M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3.18M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9284921"/>
                  </a:ext>
                </a:extLst>
              </a:tr>
              <a:tr h="3104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RESET_N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3.04M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0128096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40275" y="5752547"/>
            <a:ext cx="11286836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marR="0" lvl="0" indent="-28575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Summary: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Measure impedance &amp;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 voltage diode 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Wingdings" panose="05000000000000000000" pitchFamily="2" charset="2"/>
              </a:rPr>
              <a:t> Find out abnormal at Pin AJ39: AVDD18AO_3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87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332139" y="909707"/>
            <a:ext cx="112868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2813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9. Reball and do a swap verification U1_SoC: 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cs typeface="Arial" panose="020B0604020202020204" pitchFamily="34" charset="0"/>
            </a:endParaRPr>
          </a:p>
        </p:txBody>
      </p:sp>
      <p:sp>
        <p:nvSpPr>
          <p:cNvPr id="36" name="標題 1"/>
          <p:cNvSpPr/>
          <p:nvPr/>
        </p:nvSpPr>
        <p:spPr>
          <a:xfrm>
            <a:off x="949828" y="395100"/>
            <a:ext cx="845279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 Swap Verification SoC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2139" y="6009030"/>
            <a:ext cx="1160475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Summary: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As analyzed above this issue follow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U1-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SoC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( P/N: 002.2753.005 ) component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7296400"/>
              </p:ext>
            </p:extLst>
          </p:nvPr>
        </p:nvGraphicFramePr>
        <p:xfrm>
          <a:off x="1727297" y="1732425"/>
          <a:ext cx="8496519" cy="3643198"/>
        </p:xfrm>
        <a:graphic>
          <a:graphicData uri="http://schemas.openxmlformats.org/drawingml/2006/table">
            <a:tbl>
              <a:tblPr/>
              <a:tblGrid>
                <a:gridCol w="2551434">
                  <a:extLst>
                    <a:ext uri="{9D8B030D-6E8A-4147-A177-3AD203B41FA5}">
                      <a16:colId xmlns:a16="http://schemas.microsoft.com/office/drawing/2014/main" val="2926310321"/>
                    </a:ext>
                  </a:extLst>
                </a:gridCol>
                <a:gridCol w="1189017">
                  <a:extLst>
                    <a:ext uri="{9D8B030D-6E8A-4147-A177-3AD203B41FA5}">
                      <a16:colId xmlns:a16="http://schemas.microsoft.com/office/drawing/2014/main" val="2437917943"/>
                    </a:ext>
                  </a:extLst>
                </a:gridCol>
                <a:gridCol w="1189017">
                  <a:extLst>
                    <a:ext uri="{9D8B030D-6E8A-4147-A177-3AD203B41FA5}">
                      <a16:colId xmlns:a16="http://schemas.microsoft.com/office/drawing/2014/main" val="1553023065"/>
                    </a:ext>
                  </a:extLst>
                </a:gridCol>
                <a:gridCol w="1189017">
                  <a:extLst>
                    <a:ext uri="{9D8B030D-6E8A-4147-A177-3AD203B41FA5}">
                      <a16:colId xmlns:a16="http://schemas.microsoft.com/office/drawing/2014/main" val="2150596157"/>
                    </a:ext>
                  </a:extLst>
                </a:gridCol>
                <a:gridCol w="1189017">
                  <a:extLst>
                    <a:ext uri="{9D8B030D-6E8A-4147-A177-3AD203B41FA5}">
                      <a16:colId xmlns:a16="http://schemas.microsoft.com/office/drawing/2014/main" val="178560821"/>
                    </a:ext>
                  </a:extLst>
                </a:gridCol>
                <a:gridCol w="1189017">
                  <a:extLst>
                    <a:ext uri="{9D8B030D-6E8A-4147-A177-3AD203B41FA5}">
                      <a16:colId xmlns:a16="http://schemas.microsoft.com/office/drawing/2014/main" val="2069472678"/>
                    </a:ext>
                  </a:extLst>
                </a:gridCol>
              </a:tblGrid>
              <a:tr h="8268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Check boot up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846357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OK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695847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NG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995434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NG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539471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broad + OK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89159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</a:rPr>
              <a:t>D4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751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880552" y="1498849"/>
            <a:ext cx="11050943" cy="227754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 Root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C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ause Summary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System hang-up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 caused by U1-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SoC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material issue.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P/N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: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002.02753.005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Vendor: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AMLOGIC</a:t>
            </a:r>
          </a:p>
        </p:txBody>
      </p:sp>
      <p:sp>
        <p:nvSpPr>
          <p:cNvPr id="36" name="標題 1"/>
          <p:cNvSpPr/>
          <p:nvPr/>
        </p:nvSpPr>
        <p:spPr>
          <a:xfrm>
            <a:off x="949828" y="395100"/>
            <a:ext cx="6457736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 Summary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</a:rPr>
              <a:t>D4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042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15821</TotalTime>
  <Words>995</Words>
  <Application>Microsoft Office PowerPoint</Application>
  <PresentationFormat>Widescreen</PresentationFormat>
  <Paragraphs>379</Paragraphs>
  <Slides>14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9" baseType="lpstr">
      <vt:lpstr>DejaVu Sans</vt:lpstr>
      <vt:lpstr>Microsoft YaHei</vt:lpstr>
      <vt:lpstr>SimSun</vt:lpstr>
      <vt:lpstr>Microsoft JhengHei</vt:lpstr>
      <vt:lpstr>思源黑体 CN Normal</vt:lpstr>
      <vt:lpstr>思源黑体 CN Regular</vt:lpstr>
      <vt:lpstr>標楷體</vt:lpstr>
      <vt:lpstr>Arial</vt:lpstr>
      <vt:lpstr>Calibri</vt:lpstr>
      <vt:lpstr>Symbol</vt:lpstr>
      <vt:lpstr>Times New Roman</vt:lpstr>
      <vt:lpstr>Wingdings</vt:lpstr>
      <vt:lpstr>Office Theme</vt:lpstr>
      <vt:lpstr>Office Theme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ZMY</dc:creator>
  <dc:description/>
  <cp:lastModifiedBy>阮文孝</cp:lastModifiedBy>
  <cp:revision>1098</cp:revision>
  <dcterms:created xsi:type="dcterms:W3CDTF">2022-05-19T09:53:32Z</dcterms:created>
  <dcterms:modified xsi:type="dcterms:W3CDTF">2023-03-09T10:16:03Z</dcterms:modified>
  <dc:language>zh-TW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</vt:i4>
  </property>
  <property fmtid="{D5CDD505-2E9C-101B-9397-08002B2CF9AE}" pid="3" name="PresentationFormat">
    <vt:lpwstr>Widescreen</vt:lpwstr>
  </property>
  <property fmtid="{D5CDD505-2E9C-101B-9397-08002B2CF9AE}" pid="4" name="Slides">
    <vt:i4>15</vt:i4>
  </property>
</Properties>
</file>